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3"/>
  </p:notesMasterIdLst>
  <p:sldIdLst>
    <p:sldId id="289" r:id="rId3"/>
    <p:sldId id="288" r:id="rId4"/>
    <p:sldId id="311" r:id="rId5"/>
    <p:sldId id="258" r:id="rId6"/>
    <p:sldId id="308" r:id="rId7"/>
    <p:sldId id="276" r:id="rId8"/>
    <p:sldId id="277" r:id="rId9"/>
    <p:sldId id="278" r:id="rId10"/>
    <p:sldId id="279" r:id="rId11"/>
    <p:sldId id="259" r:id="rId12"/>
    <p:sldId id="260" r:id="rId13"/>
    <p:sldId id="261" r:id="rId14"/>
    <p:sldId id="265" r:id="rId15"/>
    <p:sldId id="262" r:id="rId16"/>
    <p:sldId id="263" r:id="rId17"/>
    <p:sldId id="266" r:id="rId18"/>
    <p:sldId id="264" r:id="rId19"/>
    <p:sldId id="307" r:id="rId20"/>
    <p:sldId id="267" r:id="rId21"/>
    <p:sldId id="268" r:id="rId22"/>
    <p:sldId id="310" r:id="rId23"/>
    <p:sldId id="270" r:id="rId24"/>
    <p:sldId id="271" r:id="rId25"/>
    <p:sldId id="272" r:id="rId26"/>
    <p:sldId id="273" r:id="rId27"/>
    <p:sldId id="274" r:id="rId28"/>
    <p:sldId id="275" r:id="rId29"/>
    <p:sldId id="280" r:id="rId30"/>
    <p:sldId id="281" r:id="rId31"/>
    <p:sldId id="282" r:id="rId32"/>
    <p:sldId id="283" r:id="rId33"/>
    <p:sldId id="284" r:id="rId34"/>
    <p:sldId id="309" r:id="rId35"/>
    <p:sldId id="285"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4" autoAdjust="0"/>
    <p:restoredTop sz="71985" autoAdjust="0"/>
  </p:normalViewPr>
  <p:slideViewPr>
    <p:cSldViewPr snapToGrid="0">
      <p:cViewPr varScale="1">
        <p:scale>
          <a:sx n="70" d="100"/>
          <a:sy n="70" d="100"/>
        </p:scale>
        <p:origin x="11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pt>
  </dgm:ptLst>
  <dgm:cxnLst>
    <dgm:cxn modelId="{64579302-47B0-4745-846C-EDDB1332E2A0}" type="presOf" srcId="{BBFAC1CF-FB45-4815-B4AD-A0064D1B9DF7}" destId="{9A30A22A-4099-4164-B490-37968B1380F3}" srcOrd="0" destOrd="0" presId="urn:microsoft.com/office/officeart/2008/layout/AlternatingHexagons"/>
    <dgm:cxn modelId="{4E360107-74D7-4DC0-AB2E-F38EC30F0509}" type="presOf" srcId="{90726E42-CA32-46D5-A01B-DD0852E20DB9}" destId="{216AC79E-59BF-4C40-8292-B33BED33759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7DC679CC-02F0-4C1A-B2EE-C1B5FD646786}" srcId="{A6DD3D5F-E149-46DF-9DCA-EAF6439D8FBC}" destId="{3E42D143-F001-4C04-A534-AE311517B45D}" srcOrd="1" destOrd="0" parTransId="{371518E1-3E0D-4965-B8B4-ED69DBD73485}" sibTransId="{B699EEE4-900F-4024-886B-29CF6EEF61C7}"/>
    <dgm:cxn modelId="{0A146BD5-EB39-4CCB-BC59-621E6AA370F8}" type="presOf" srcId="{B699EEE4-900F-4024-886B-29CF6EEF61C7}" destId="{7CCC4A87-9514-417D-9FE7-58C0B12D1E49}"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B539AFF-472B-4369-9560-AC8B758992F3}" type="presOf" srcId="{869F1D77-4908-4854-B61E-1FF585AC3EC3}" destId="{944748A2-8040-43BE-9B04-4C5E3200CB28}"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support/legal/sla/virtual-machin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6/28/2018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Point-to-Site is a certificate-based VPN</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PUBLIC, PRIVATE AND MICROSOFT PEERING</a:t>
            </a:r>
          </a:p>
          <a:p>
            <a:endParaRPr lang="en-CA" dirty="0"/>
          </a:p>
          <a:p>
            <a:r>
              <a:rPr lang="en-CA" dirty="0"/>
              <a:t>TWO CIRCUITS REQUIRED BY ISP, PER MICROSOFT, FOR 99.95% SLA</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LAYER 3—PROVIDER DOES THE ROUTING</a:t>
            </a:r>
          </a:p>
          <a:p>
            <a:endParaRPr lang="en-CA" dirty="0"/>
          </a:p>
          <a:p>
            <a:r>
              <a:rPr lang="en-CA" dirty="0"/>
              <a:t>LAYER 2 TO EDGE, NOT TO VNET</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SCALE UP CIRCUIT SIZE BUT NOT DOWN WITHOUT TEARDOWN AND REBUILD</a:t>
            </a:r>
          </a:p>
          <a:p>
            <a:endParaRPr lang="en-CA" dirty="0"/>
          </a:p>
          <a:p>
            <a:r>
              <a:rPr lang="en-CA" dirty="0"/>
              <a:t>CAN GO FROM METERED TO UNLIMITED</a:t>
            </a:r>
          </a:p>
          <a:p>
            <a:endParaRPr lang="en-CA" dirty="0"/>
          </a:p>
          <a:p>
            <a:r>
              <a:rPr lang="en-CA" dirty="0"/>
              <a:t>&lt;585TB—BETTER TO STICK WITH METERED</a:t>
            </a:r>
          </a:p>
          <a:p>
            <a:endParaRPr lang="en-CA" dirty="0"/>
          </a:p>
          <a:p>
            <a:endParaRPr lang="en-CA" dirty="0"/>
          </a:p>
          <a:p>
            <a:endParaRPr lang="en-CA" dirty="0"/>
          </a:p>
          <a:p>
            <a:r>
              <a:rPr lang="en-CA" dirty="0"/>
              <a:t>PREMIUM—CAN LINK VNET IN ONE REGION TO EXPRESS ROUTE IN ANOTHER REGION</a:t>
            </a:r>
          </a:p>
          <a:p>
            <a:endParaRPr lang="en-CA"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VNETS FREE IN AZURE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Availability Zones is a high-availability offering that protects your applications and data from datacenter failures. Availability Zones are unique physical locations within an Azure region. Each zone is made up of one or more datacenters equipped with independent power, cooling, and networking. To ensure resiliency, there’s a minimum of three separate zones in all enabled regions. The physical separation of Availability Zones within a region protects applications and data from datacenter failures. Zone-redundant services replicate your applications and data across Availability Zones to protect from single-points-of-failure. With Availability Zones, Azure offers industry best 99.99% VM uptime SLA. The full </a:t>
            </a:r>
            <a:r>
              <a:rPr lang="en-CA" sz="1200" b="0" i="0" u="sng" kern="1200" dirty="0">
                <a:solidFill>
                  <a:schemeClr val="tx1"/>
                </a:solidFill>
                <a:effectLst/>
                <a:latin typeface="+mn-lt"/>
                <a:ea typeface="+mn-ea"/>
                <a:cs typeface="+mn-cs"/>
                <a:hlinkClick r:id="rId3"/>
              </a:rPr>
              <a:t>Azure SLA</a:t>
            </a:r>
            <a:r>
              <a:rPr lang="en-CA" sz="1200" b="0" i="0" kern="1200" dirty="0">
                <a:solidFill>
                  <a:schemeClr val="tx1"/>
                </a:solidFill>
                <a:effectLst/>
                <a:latin typeface="+mn-lt"/>
                <a:ea typeface="+mn-ea"/>
                <a:cs typeface="+mn-cs"/>
              </a:rPr>
              <a:t> explains the guaranteed availability of Azure as a whole.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DNS-BASED</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3257318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AZURE OFFERING WITH FOUR 9S SLA AT LAUNCH</a:t>
            </a:r>
          </a:p>
          <a:p>
            <a:endParaRPr lang="en-CA" dirty="0"/>
          </a:p>
          <a:p>
            <a:r>
              <a:rPr lang="en-CA" dirty="0"/>
              <a:t>BOTH PUBLIC AND PRIVATE DNS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RELATES TO AZURE RESOURCES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IP ADDRESSES SET AT NIC, NOT INSIDE VM</a:t>
            </a: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RESTRICT TRAFFIC BY ROUTING TRAFFIC TO AN APPLIANCE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6/28/2018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424611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a:p>
        </p:txBody>
      </p:sp>
    </p:spTree>
    <p:extLst>
      <p:ext uri="{BB962C8B-B14F-4D97-AF65-F5344CB8AC3E}">
        <p14:creationId xmlns:p14="http://schemas.microsoft.com/office/powerpoint/2010/main" val="1993870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2140214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2268921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2271632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2713602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87692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2389224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1499228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90 DAYS FROM GENERAL AVAILABILITY, NEW AZURE FUNCTIONALITY IS FAIR GAME!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a:p>
        </p:txBody>
      </p:sp>
    </p:spTree>
    <p:extLst>
      <p:ext uri="{BB962C8B-B14F-4D97-AF65-F5344CB8AC3E}">
        <p14:creationId xmlns:p14="http://schemas.microsoft.com/office/powerpoint/2010/main" val="3656867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a:p>
        </p:txBody>
      </p:sp>
    </p:spTree>
    <p:extLst>
      <p:ext uri="{BB962C8B-B14F-4D97-AF65-F5344CB8AC3E}">
        <p14:creationId xmlns:p14="http://schemas.microsoft.com/office/powerpoint/2010/main" val="118198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SUBSCRIPTION IS A BILLING BOUNDARY</a:t>
            </a:r>
          </a:p>
          <a:p>
            <a:endParaRPr lang="en-CA" dirty="0"/>
          </a:p>
          <a:p>
            <a:r>
              <a:rPr lang="en-CA" dirty="0"/>
              <a:t>50/100 VNETS—50 DEFAULT. OPEN SUPPORT TICKET TO REQUEST 500. TAKES A FEW MINUTES TO GRANT.</a:t>
            </a:r>
          </a:p>
          <a:p>
            <a:endParaRPr lang="en-CA" dirty="0"/>
          </a:p>
          <a:p>
            <a:r>
              <a:rPr lang="en-CA" dirty="0"/>
              <a:t>GATEWAY SUBNET -- /28 NETWORK</a:t>
            </a:r>
          </a:p>
          <a:p>
            <a:endParaRPr lang="en-CA" dirty="0"/>
          </a:p>
          <a:p>
            <a:endParaRPr lang="en-CA" dirty="0"/>
          </a:p>
          <a:p>
            <a:r>
              <a:rPr lang="en-CA" dirty="0"/>
              <a:t>WHEN YOU INGRESS TRAFFIC, IT STAYS ON THE BACKBONE, UNLIKE COMPETITORS WHOSE DATA OFTEN TRAVERSES THE PUBLIC INTERNET</a:t>
            </a:r>
          </a:p>
          <a:p>
            <a:endParaRPr lang="en-CA" dirty="0"/>
          </a:p>
          <a:p>
            <a:r>
              <a:rPr lang="en-CA" dirty="0"/>
              <a:t>VNET IS BOUND TO A REGION BUT CAN LIVE IN AN AVAILABILITY ZONE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40047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1.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6/28/2018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docs.microsoft.com/en-us/azure/load-balancer/load-balancer-overview"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blog/azure-networking-announcements-for-ignite-201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docs.microsoft.com/en-us/azure/virtual-network/virtual-networks-ns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507021"/>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011"/>
            <a:ext cx="10515600" cy="1325563"/>
          </a:xfrm>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hlinkClick r:id="rId3"/>
              </a:rPr>
              <a:t>Networking</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2B88394-F999-43F7-B891-1A69651A6BD6}"/>
              </a:ext>
            </a:extLst>
          </p:cNvPr>
          <p:cNvGraphicFramePr>
            <a:graphicFrameLocks noGrp="1"/>
          </p:cNvGraphicFramePr>
          <p:nvPr>
            <p:ph idx="1"/>
            <p:extLst>
              <p:ext uri="{D42A27DB-BD31-4B8C-83A1-F6EECF244321}">
                <p14:modId xmlns:p14="http://schemas.microsoft.com/office/powerpoint/2010/main" val="4135822231"/>
              </p:ext>
            </p:extLst>
          </p:nvPr>
        </p:nvGraphicFramePr>
        <p:xfrm>
          <a:off x="535441" y="366939"/>
          <a:ext cx="10515600" cy="5303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9425857"/>
                    </a:ext>
                  </a:extLst>
                </a:gridCol>
                <a:gridCol w="5257800">
                  <a:extLst>
                    <a:ext uri="{9D8B030D-6E8A-4147-A177-3AD203B41FA5}">
                      <a16:colId xmlns:a16="http://schemas.microsoft.com/office/drawing/2014/main" val="1347525509"/>
                    </a:ext>
                  </a:extLst>
                </a:gridCol>
              </a:tblGrid>
              <a:tr h="1666059">
                <a:tc>
                  <a:txBody>
                    <a:bodyPr/>
                    <a:lstStyle/>
                    <a:p>
                      <a:endParaRPr lang="en-US" dirty="0"/>
                    </a:p>
                  </a:txBody>
                  <a:tcPr/>
                </a:tc>
                <a:tc>
                  <a:txBody>
                    <a:bodyPr/>
                    <a:lstStyle/>
                    <a:p>
                      <a:r>
                        <a:rPr lang="en-US" sz="1800" b="0" i="0" kern="1200" dirty="0">
                          <a:solidFill>
                            <a:schemeClr val="lt1"/>
                          </a:solidFill>
                          <a:effectLst/>
                          <a:latin typeface="+mn-lt"/>
                          <a:ea typeface="+mn-ea"/>
                          <a:cs typeface="+mn-cs"/>
                        </a:rPr>
                        <a:t>Regions that support Availability Zones</a:t>
                      </a:r>
                    </a:p>
                    <a:p>
                      <a:r>
                        <a:rPr lang="en-US" sz="1800" b="0" i="0" kern="1200" dirty="0">
                          <a:solidFill>
                            <a:schemeClr val="lt1"/>
                          </a:solidFill>
                          <a:effectLst/>
                          <a:latin typeface="+mn-lt"/>
                          <a:ea typeface="+mn-ea"/>
                          <a:cs typeface="+mn-cs"/>
                        </a:rPr>
                        <a:t>Central US</a:t>
                      </a:r>
                    </a:p>
                    <a:p>
                      <a:r>
                        <a:rPr lang="en-US" sz="1800" b="0" i="0" kern="1200" dirty="0">
                          <a:solidFill>
                            <a:schemeClr val="lt1"/>
                          </a:solidFill>
                          <a:effectLst/>
                          <a:latin typeface="+mn-lt"/>
                          <a:ea typeface="+mn-ea"/>
                          <a:cs typeface="+mn-cs"/>
                        </a:rPr>
                        <a:t>France Central</a:t>
                      </a:r>
                    </a:p>
                    <a:p>
                      <a:r>
                        <a:rPr lang="en-US" sz="1800" b="0" i="0" kern="1200" dirty="0">
                          <a:solidFill>
                            <a:schemeClr val="lt1"/>
                          </a:solidFill>
                          <a:effectLst/>
                          <a:latin typeface="+mn-lt"/>
                          <a:ea typeface="+mn-ea"/>
                          <a:cs typeface="+mn-cs"/>
                        </a:rPr>
                        <a:t>East US 2 (Preview)</a:t>
                      </a:r>
                    </a:p>
                    <a:p>
                      <a:r>
                        <a:rPr lang="en-US" sz="1800" b="0" i="0" kern="1200" dirty="0">
                          <a:solidFill>
                            <a:schemeClr val="lt1"/>
                          </a:solidFill>
                          <a:effectLst/>
                          <a:latin typeface="+mn-lt"/>
                          <a:ea typeface="+mn-ea"/>
                          <a:cs typeface="+mn-cs"/>
                        </a:rPr>
                        <a:t>West Europe (Preview)</a:t>
                      </a:r>
                    </a:p>
                    <a:p>
                      <a:r>
                        <a:rPr lang="en-US" sz="1800" b="0" i="0" kern="1200" dirty="0">
                          <a:solidFill>
                            <a:schemeClr val="lt1"/>
                          </a:solidFill>
                          <a:effectLst/>
                          <a:latin typeface="+mn-lt"/>
                          <a:ea typeface="+mn-ea"/>
                          <a:cs typeface="+mn-cs"/>
                        </a:rPr>
                        <a:t>Southeast Asia (Preview)</a:t>
                      </a:r>
                    </a:p>
                    <a:p>
                      <a:r>
                        <a:rPr lang="en-US" sz="1800" b="0" i="0" kern="1200" dirty="0">
                          <a:solidFill>
                            <a:schemeClr val="lt1"/>
                          </a:solidFill>
                          <a:effectLst/>
                          <a:latin typeface="+mn-lt"/>
                          <a:ea typeface="+mn-ea"/>
                          <a:cs typeface="+mn-cs"/>
                        </a:rPr>
                        <a:t>Services that support Availability Zones</a:t>
                      </a:r>
                    </a:p>
                    <a:p>
                      <a:endParaRPr lang="en-CA" sz="1800" b="0" i="0" kern="1200" dirty="0">
                        <a:solidFill>
                          <a:schemeClr val="lt1"/>
                        </a:solidFill>
                        <a:effectLst/>
                        <a:latin typeface="+mn-lt"/>
                        <a:ea typeface="+mn-ea"/>
                        <a:cs typeface="+mn-cs"/>
                      </a:endParaRPr>
                    </a:p>
                    <a:p>
                      <a:endParaRPr lang="en-US" sz="1800" b="0" i="0" kern="1200" dirty="0">
                        <a:solidFill>
                          <a:schemeClr val="lt1"/>
                        </a:solidFill>
                        <a:effectLst/>
                        <a:latin typeface="+mn-lt"/>
                        <a:ea typeface="+mn-ea"/>
                        <a:cs typeface="+mn-cs"/>
                      </a:endParaRPr>
                    </a:p>
                    <a:p>
                      <a:r>
                        <a:rPr lang="en-US" sz="1800" b="0" i="0" kern="1200" dirty="0">
                          <a:solidFill>
                            <a:schemeClr val="lt1"/>
                          </a:solidFill>
                          <a:effectLst/>
                          <a:latin typeface="+mn-lt"/>
                          <a:ea typeface="+mn-ea"/>
                          <a:cs typeface="+mn-cs"/>
                        </a:rPr>
                        <a:t>The Azure services that support Availability Zones are:</a:t>
                      </a:r>
                    </a:p>
                    <a:p>
                      <a:r>
                        <a:rPr lang="en-US" sz="1800" b="0" i="0" kern="1200" dirty="0">
                          <a:solidFill>
                            <a:schemeClr val="lt1"/>
                          </a:solidFill>
                          <a:effectLst/>
                          <a:latin typeface="+mn-lt"/>
                          <a:ea typeface="+mn-ea"/>
                          <a:cs typeface="+mn-cs"/>
                        </a:rPr>
                        <a:t>Linux Virtual Machines</a:t>
                      </a:r>
                    </a:p>
                    <a:p>
                      <a:r>
                        <a:rPr lang="en-US" sz="1800" b="0" i="0" kern="1200" dirty="0">
                          <a:solidFill>
                            <a:schemeClr val="lt1"/>
                          </a:solidFill>
                          <a:effectLst/>
                          <a:latin typeface="+mn-lt"/>
                          <a:ea typeface="+mn-ea"/>
                          <a:cs typeface="+mn-cs"/>
                        </a:rPr>
                        <a:t>Windows Virtual Machines</a:t>
                      </a:r>
                    </a:p>
                    <a:p>
                      <a:r>
                        <a:rPr lang="en-US" sz="1800" b="0" i="0" kern="1200" dirty="0">
                          <a:solidFill>
                            <a:schemeClr val="lt1"/>
                          </a:solidFill>
                          <a:effectLst/>
                          <a:latin typeface="+mn-lt"/>
                          <a:ea typeface="+mn-ea"/>
                          <a:cs typeface="+mn-cs"/>
                        </a:rPr>
                        <a:t>Virtual Machine Scale Sets</a:t>
                      </a:r>
                    </a:p>
                    <a:p>
                      <a:r>
                        <a:rPr lang="en-US" sz="1800" b="0" i="0" kern="1200" dirty="0">
                          <a:solidFill>
                            <a:schemeClr val="lt1"/>
                          </a:solidFill>
                          <a:effectLst/>
                          <a:latin typeface="+mn-lt"/>
                          <a:ea typeface="+mn-ea"/>
                          <a:cs typeface="+mn-cs"/>
                        </a:rPr>
                        <a:t>Managed Disks</a:t>
                      </a:r>
                    </a:p>
                    <a:p>
                      <a:r>
                        <a:rPr lang="en-US" sz="1800" b="0" i="0" kern="1200" dirty="0">
                          <a:solidFill>
                            <a:schemeClr val="lt1"/>
                          </a:solidFill>
                          <a:effectLst/>
                          <a:latin typeface="+mn-lt"/>
                          <a:ea typeface="+mn-ea"/>
                          <a:cs typeface="+mn-cs"/>
                        </a:rPr>
                        <a:t>Load Balancer</a:t>
                      </a:r>
                    </a:p>
                    <a:p>
                      <a:r>
                        <a:rPr lang="en-US" sz="1800" b="0" i="0" kern="1200" dirty="0">
                          <a:solidFill>
                            <a:schemeClr val="lt1"/>
                          </a:solidFill>
                          <a:effectLst/>
                          <a:latin typeface="+mn-lt"/>
                          <a:ea typeface="+mn-ea"/>
                          <a:cs typeface="+mn-cs"/>
                        </a:rPr>
                        <a:t>Public IP address</a:t>
                      </a:r>
                    </a:p>
                    <a:p>
                      <a:r>
                        <a:rPr lang="en-US" sz="1800" b="0" i="0" kern="1200" dirty="0">
                          <a:solidFill>
                            <a:schemeClr val="lt1"/>
                          </a:solidFill>
                          <a:effectLst/>
                          <a:latin typeface="+mn-lt"/>
                          <a:ea typeface="+mn-ea"/>
                          <a:cs typeface="+mn-cs"/>
                        </a:rPr>
                        <a:t>Zone-redundant storage</a:t>
                      </a:r>
                    </a:p>
                    <a:p>
                      <a:r>
                        <a:rPr lang="en-US" sz="1800" b="0" i="0" kern="1200" dirty="0">
                          <a:solidFill>
                            <a:schemeClr val="lt1"/>
                          </a:solidFill>
                          <a:effectLst/>
                          <a:latin typeface="+mn-lt"/>
                          <a:ea typeface="+mn-ea"/>
                          <a:cs typeface="+mn-cs"/>
                        </a:rPr>
                        <a:t>SQL Database</a:t>
                      </a:r>
                    </a:p>
                    <a:p>
                      <a:endParaRPr lang="en-US" dirty="0"/>
                    </a:p>
                  </a:txBody>
                  <a:tcPr/>
                </a:tc>
                <a:extLst>
                  <a:ext uri="{0D108BD9-81ED-4DB2-BD59-A6C34878D82A}">
                    <a16:rowId xmlns:a16="http://schemas.microsoft.com/office/drawing/2014/main" val="1805431377"/>
                  </a:ext>
                </a:extLst>
              </a:tr>
            </a:tbl>
          </a:graphicData>
        </a:graphic>
      </p:graphicFrame>
      <p:pic>
        <p:nvPicPr>
          <p:cNvPr id="1026" name="Picture 2" descr="conceptual view of one zone going down in a region">
            <a:extLst>
              <a:ext uri="{FF2B5EF4-FFF2-40B4-BE49-F238E27FC236}">
                <a16:creationId xmlns:a16="http://schemas.microsoft.com/office/drawing/2014/main" id="{BBB6BF30-B261-41F3-B66C-DE17740CD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09" y="519339"/>
            <a:ext cx="5530132"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45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per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 now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E9AE-CC0C-45F4-A352-A729694966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193E2C-B385-4F57-8E04-422A5016535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96A6402-EB83-47DB-9160-A4B58D3C959D}"/>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6E34EB16-0957-4305-8D25-4032E089D8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9351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1CBD-2FEB-4B05-B5B1-8A423C316D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9A3FD6-0F81-4C79-B260-86635F3C7A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883DA1-6D6A-434F-BB20-9AC00590D6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9819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Key points are in Bold Red text</a:t>
            </a:r>
          </a:p>
        </p:txBody>
      </p:sp>
    </p:spTree>
    <p:extLst>
      <p:ext uri="{BB962C8B-B14F-4D97-AF65-F5344CB8AC3E}">
        <p14:creationId xmlns:p14="http://schemas.microsoft.com/office/powerpoint/2010/main" val="198213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7531F97-4684-4C06-B121-42A8E80B0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996" y="1656651"/>
            <a:ext cx="397933" cy="567884"/>
          </a:xfrm>
          <a:prstGeom prst="rect">
            <a:avLst/>
          </a:prstGeom>
        </p:spPr>
      </p:pic>
      <p:sp>
        <p:nvSpPr>
          <p:cNvPr id="7" name="TextBox 6">
            <a:extLst>
              <a:ext uri="{FF2B5EF4-FFF2-40B4-BE49-F238E27FC236}">
                <a16:creationId xmlns:a16="http://schemas.microsoft.com/office/drawing/2014/main" id="{3638CF31-83DC-44A5-B2A1-D00370322810}"/>
              </a:ext>
            </a:extLst>
          </p:cNvPr>
          <p:cNvSpPr txBox="1"/>
          <p:nvPr/>
        </p:nvSpPr>
        <p:spPr>
          <a:xfrm>
            <a:off x="4164929" y="1656651"/>
            <a:ext cx="492464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Global peering is available as of Mar 30, 2018</a:t>
            </a:r>
          </a:p>
        </p:txBody>
      </p:sp>
    </p:spTree>
    <p:extLst>
      <p:ext uri="{BB962C8B-B14F-4D97-AF65-F5344CB8AC3E}">
        <p14:creationId xmlns:p14="http://schemas.microsoft.com/office/powerpoint/2010/main" val="2291608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pic>
        <p:nvPicPr>
          <p:cNvPr id="6" name="Picture 5" descr="A picture containing clipart&#10;&#10;Description generated with very high confidence">
            <a:extLst>
              <a:ext uri="{FF2B5EF4-FFF2-40B4-BE49-F238E27FC236}">
                <a16:creationId xmlns:a16="http://schemas.microsoft.com/office/drawing/2014/main" id="{2F978FA0-AB4F-49DA-A276-CE9B9679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634" y="1529255"/>
            <a:ext cx="397933" cy="567884"/>
          </a:xfrm>
          <a:prstGeom prst="rect">
            <a:avLst/>
          </a:prstGeom>
        </p:spPr>
      </p:pic>
      <p:sp>
        <p:nvSpPr>
          <p:cNvPr id="7" name="TextBox 6">
            <a:extLst>
              <a:ext uri="{FF2B5EF4-FFF2-40B4-BE49-F238E27FC236}">
                <a16:creationId xmlns:a16="http://schemas.microsoft.com/office/drawing/2014/main" id="{AAAB625A-41D0-4624-80C3-B2FD85A520AC}"/>
              </a:ext>
            </a:extLst>
          </p:cNvPr>
          <p:cNvSpPr txBox="1"/>
          <p:nvPr/>
        </p:nvSpPr>
        <p:spPr>
          <a:xfrm>
            <a:off x="6584567" y="1666703"/>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Private DNS Zones Preview</a:t>
            </a:r>
          </a:p>
        </p:txBody>
      </p:sp>
    </p:spTree>
    <p:extLst>
      <p:ext uri="{BB962C8B-B14F-4D97-AF65-F5344CB8AC3E}">
        <p14:creationId xmlns:p14="http://schemas.microsoft.com/office/powerpoint/2010/main" val="1407210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FEAA-97A0-4A02-9FBD-DA14AC3B26F3}"/>
              </a:ext>
            </a:extLst>
          </p:cNvPr>
          <p:cNvSpPr>
            <a:spLocks noGrp="1"/>
          </p:cNvSpPr>
          <p:nvPr>
            <p:ph type="title"/>
          </p:nvPr>
        </p:nvSpPr>
        <p:spPr/>
        <p:txBody>
          <a:bodyPr/>
          <a:lstStyle/>
          <a:p>
            <a:r>
              <a:rPr lang="en-US" dirty="0"/>
              <a:t>Networking Updates from Ignite</a:t>
            </a:r>
          </a:p>
        </p:txBody>
      </p:sp>
      <p:sp>
        <p:nvSpPr>
          <p:cNvPr id="3" name="Content Placeholder 2">
            <a:extLst>
              <a:ext uri="{FF2B5EF4-FFF2-40B4-BE49-F238E27FC236}">
                <a16:creationId xmlns:a16="http://schemas.microsoft.com/office/drawing/2014/main" id="{81A17807-FF43-41BD-8126-0CFA251B4CC0}"/>
              </a:ext>
            </a:extLst>
          </p:cNvPr>
          <p:cNvSpPr>
            <a:spLocks noGrp="1"/>
          </p:cNvSpPr>
          <p:nvPr>
            <p:ph idx="1"/>
          </p:nvPr>
        </p:nvSpPr>
        <p:spPr/>
        <p:txBody>
          <a:bodyPr/>
          <a:lstStyle/>
          <a:p>
            <a:r>
              <a:rPr lang="en-US" dirty="0">
                <a:hlinkClick r:id="rId3"/>
              </a:rPr>
              <a:t>https://azure.microsoft.com/en-us/blog/azure-networking-announcements-for-ignite-2017/</a:t>
            </a:r>
            <a:endParaRPr lang="en-US" dirty="0"/>
          </a:p>
          <a:p>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DDC969BD-F6A6-4986-BB28-1796CE91D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022" y="2346055"/>
            <a:ext cx="947651" cy="1352377"/>
          </a:xfrm>
          <a:prstGeom prst="rect">
            <a:avLst/>
          </a:prstGeom>
        </p:spPr>
      </p:pic>
    </p:spTree>
    <p:extLst>
      <p:ext uri="{BB962C8B-B14F-4D97-AF65-F5344CB8AC3E}">
        <p14:creationId xmlns:p14="http://schemas.microsoft.com/office/powerpoint/2010/main" val="4178910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pic>
        <p:nvPicPr>
          <p:cNvPr id="4" name="Picture 3" descr="A picture containing clipart&#10;&#10;Description generated with very high confidence">
            <a:extLst>
              <a:ext uri="{FF2B5EF4-FFF2-40B4-BE49-F238E27FC236}">
                <a16:creationId xmlns:a16="http://schemas.microsoft.com/office/drawing/2014/main" id="{A5627E02-568A-42AD-B387-2B9BC83FB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184" y="3045184"/>
            <a:ext cx="397933" cy="567884"/>
          </a:xfrm>
          <a:prstGeom prst="rect">
            <a:avLst/>
          </a:prstGeom>
        </p:spPr>
      </p:pic>
      <p:sp>
        <p:nvSpPr>
          <p:cNvPr id="5" name="TextBox 4">
            <a:extLst>
              <a:ext uri="{FF2B5EF4-FFF2-40B4-BE49-F238E27FC236}">
                <a16:creationId xmlns:a16="http://schemas.microsoft.com/office/drawing/2014/main" id="{9B09A748-B289-4D75-BBD5-EEAF3FB87CA8}"/>
              </a:ext>
            </a:extLst>
          </p:cNvPr>
          <p:cNvSpPr txBox="1"/>
          <p:nvPr/>
        </p:nvSpPr>
        <p:spPr>
          <a:xfrm>
            <a:off x="7533888" y="3012903"/>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Inter-region VNET Peering now in Public Preview</a:t>
            </a:r>
          </a:p>
        </p:txBody>
      </p:sp>
    </p:spTree>
    <p:extLst>
      <p:ext uri="{BB962C8B-B14F-4D97-AF65-F5344CB8AC3E}">
        <p14:creationId xmlns:p14="http://schemas.microsoft.com/office/powerpoint/2010/main" val="115005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2545</TotalTime>
  <Words>4227</Words>
  <Application>Microsoft Office PowerPoint</Application>
  <PresentationFormat>Widescreen</PresentationFormat>
  <Paragraphs>672</Paragraphs>
  <Slides>50</Slides>
  <Notes>47</Notes>
  <HiddenSlides>4</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Networking</vt:lpstr>
      <vt:lpstr>PowerPoint Presentation</vt:lpstr>
      <vt:lpstr>Design Azure Resource Manager (ARM) networking</vt:lpstr>
      <vt:lpstr>Networking Updates from Ignite</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vt:lpstr>
      <vt:lpstr>Hybrid: ExpressRoute (99.95% SLA)</vt:lpstr>
      <vt:lpstr>Hybrid Network Design Considerations</vt:lpstr>
      <vt:lpstr>Network Services</vt:lpstr>
      <vt:lpstr>Network Services: Load Balancer</vt:lpstr>
      <vt:lpstr>PowerPoint Presentation</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Ingram</cp:lastModifiedBy>
  <cp:revision>77</cp:revision>
  <dcterms:created xsi:type="dcterms:W3CDTF">2017-06-01T19:54:22Z</dcterms:created>
  <dcterms:modified xsi:type="dcterms:W3CDTF">2018-06-28T20:50:47Z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